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15" r:id="rId2"/>
    <p:sldId id="539" r:id="rId3"/>
    <p:sldId id="544" r:id="rId4"/>
    <p:sldId id="547" r:id="rId5"/>
    <p:sldId id="549" r:id="rId6"/>
    <p:sldId id="550" r:id="rId7"/>
    <p:sldId id="551" r:id="rId8"/>
    <p:sldId id="552" r:id="rId9"/>
    <p:sldId id="553" r:id="rId10"/>
    <p:sldId id="554" r:id="rId11"/>
    <p:sldId id="555" r:id="rId12"/>
    <p:sldId id="556" r:id="rId13"/>
    <p:sldId id="557" r:id="rId14"/>
    <p:sldId id="558" r:id="rId15"/>
    <p:sldId id="559" r:id="rId16"/>
    <p:sldId id="560" r:id="rId17"/>
    <p:sldId id="561" r:id="rId18"/>
    <p:sldId id="562" r:id="rId19"/>
    <p:sldId id="563" r:id="rId20"/>
    <p:sldId id="564" r:id="rId21"/>
    <p:sldId id="537" r:id="rId22"/>
  </p:sldIdLst>
  <p:sldSz cx="12241213" cy="7200900"/>
  <p:notesSz cx="6858000" cy="9144000"/>
  <p:custDataLst>
    <p:tags r:id="rId24"/>
  </p:custDataLst>
  <p:defaultTextStyle>
    <a:defPPr>
      <a:defRPr lang="zh-CN"/>
    </a:defPPr>
    <a:lvl1pPr marL="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303EB"/>
    <a:srgbClr val="FF66FF"/>
    <a:srgbClr val="00AEEE"/>
    <a:srgbClr val="F3F3F3"/>
    <a:srgbClr val="01AEEE"/>
    <a:srgbClr val="080808"/>
    <a:srgbClr val="72CD4F"/>
    <a:srgbClr val="FE9800"/>
    <a:srgbClr val="FFCC66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26" autoAdjust="0"/>
    <p:restoredTop sz="94039" autoAdjust="0"/>
  </p:normalViewPr>
  <p:slideViewPr>
    <p:cSldViewPr>
      <p:cViewPr varScale="1">
        <p:scale>
          <a:sx n="76" d="100"/>
          <a:sy n="76" d="100"/>
        </p:scale>
        <p:origin x="-564" y="-90"/>
      </p:cViewPr>
      <p:guideLst>
        <p:guide orient="horz" pos="2269"/>
        <p:guide pos="3856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8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  <a:pPr/>
              <a:t>2019/5/11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14350" y="685800"/>
            <a:ext cx="5829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176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39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39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543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2019/5/11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1011502" y="875557"/>
            <a:ext cx="105074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 userDrawn="1"/>
        </p:nvGrpSpPr>
        <p:grpSpPr>
          <a:xfrm>
            <a:off x="336716" y="291205"/>
            <a:ext cx="578389" cy="587343"/>
            <a:chOff x="298460" y="987574"/>
            <a:chExt cx="288032" cy="279687"/>
          </a:xfrm>
        </p:grpSpPr>
        <p:sp>
          <p:nvSpPr>
            <p:cNvPr id="5" name="矩形 4"/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9344038" y="293364"/>
            <a:ext cx="439701" cy="459830"/>
            <a:chOff x="3543574" y="4265651"/>
            <a:chExt cx="414516" cy="414516"/>
          </a:xfrm>
        </p:grpSpPr>
        <p:sp>
          <p:nvSpPr>
            <p:cNvPr id="10" name="椭圆 9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 userDrawn="1"/>
        </p:nvGrpSpPr>
        <p:grpSpPr>
          <a:xfrm>
            <a:off x="9922427" y="293364"/>
            <a:ext cx="439701" cy="459830"/>
            <a:chOff x="4102125" y="4265651"/>
            <a:chExt cx="414516" cy="414516"/>
          </a:xfrm>
        </p:grpSpPr>
        <p:sp>
          <p:nvSpPr>
            <p:cNvPr id="15" name="椭圆 14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17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 userDrawn="1"/>
        </p:nvGrpSpPr>
        <p:grpSpPr>
          <a:xfrm>
            <a:off x="11079206" y="293364"/>
            <a:ext cx="439701" cy="459830"/>
            <a:chOff x="5181486" y="4265651"/>
            <a:chExt cx="414516" cy="414516"/>
          </a:xfrm>
        </p:grpSpPr>
        <p:sp>
          <p:nvSpPr>
            <p:cNvPr id="24" name="椭圆 23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26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 userDrawn="1"/>
        </p:nvGrpSpPr>
        <p:grpSpPr>
          <a:xfrm>
            <a:off x="10500817" y="293364"/>
            <a:ext cx="439701" cy="459830"/>
            <a:chOff x="4626437" y="4265651"/>
            <a:chExt cx="414516" cy="414516"/>
          </a:xfrm>
        </p:grpSpPr>
        <p:sp>
          <p:nvSpPr>
            <p:cNvPr id="36" name="椭圆 35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38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403" y="450017"/>
            <a:ext cx="11017092" cy="675106"/>
          </a:xfrm>
        </p:spPr>
        <p:txBody>
          <a:bodyPr>
            <a:normAutofit/>
          </a:bodyPr>
          <a:lstStyle>
            <a:lvl1pPr>
              <a:defRPr sz="4400" b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588607" y="6773481"/>
            <a:ext cx="200391" cy="16106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1090" tIns="55545" rIns="111090" bIns="55545"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669403" y="1125124"/>
            <a:ext cx="10902407" cy="1667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 userDrawn="1"/>
        </p:nvSpPr>
        <p:spPr>
          <a:xfrm>
            <a:off x="10711093" y="600054"/>
            <a:ext cx="918091" cy="400050"/>
          </a:xfrm>
          <a:prstGeom prst="rect">
            <a:avLst/>
          </a:prstGeom>
          <a:blipFill dpi="0" rotWithShape="1">
            <a:blip r:embed="rId2" cstate="print">
              <a:alphaModFix amt="69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1090" tIns="55545" rIns="111090" bIns="55545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88370"/>
            <a:ext cx="11017092" cy="1200150"/>
          </a:xfrm>
          <a:prstGeom prst="rect">
            <a:avLst/>
          </a:prstGeom>
        </p:spPr>
        <p:txBody>
          <a:bodyPr vert="horz" lIns="124398" tIns="62199" rIns="124398" bIns="6219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80213"/>
            <a:ext cx="11017092" cy="4752261"/>
          </a:xfrm>
          <a:prstGeom prst="rect">
            <a:avLst/>
          </a:prstGeom>
        </p:spPr>
        <p:txBody>
          <a:bodyPr vert="horz" lIns="124398" tIns="62199" rIns="124398" bIns="62199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5" y="6674168"/>
            <a:ext cx="3876385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7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ctr" defTabSz="1243982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493" indent="-466493" algn="l" defTabSz="1243982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0735" indent="-388744" algn="l" defTabSz="124398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54977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968" indent="-310995" algn="l" defTabSz="12439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798960" indent="-310995" algn="l" defTabSz="124398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0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04294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66493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286923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199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98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6597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48796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0995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945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53936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927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城市轨道交通信号基础</a:t>
            </a:r>
            <a:endParaRPr lang="zh-CN" altLang="en-US" sz="3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549102" y="3529012"/>
            <a:ext cx="6500858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spcBef>
                <a:spcPct val="0"/>
              </a:spcBef>
            </a:pP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制作人：</a:t>
            </a:r>
            <a:r>
              <a:rPr lang="en-US" altLang="zh-CN" sz="3800" b="1" smtClean="0">
                <a:solidFill>
                  <a:srgbClr val="000000"/>
                </a:solidFill>
                <a:latin typeface="Vivaldi" pitchFamily="66" charset="0"/>
                <a:ea typeface="华文新魏" pitchFamily="2" charset="-122"/>
              </a:rPr>
              <a:t>TLN</a:t>
            </a:r>
            <a:endParaRPr lang="zh-CN" altLang="en-US" sz="3800" smtClean="0">
              <a:solidFill>
                <a:srgbClr val="000000"/>
              </a:solidFill>
              <a:latin typeface="Vivaldi" pitchFamily="66" charset="0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二、基于模拟轨道电路的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691318" y="1242996"/>
            <a:ext cx="350046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3</a:t>
            </a:r>
            <a:r>
              <a:rPr lang="zh-CN" altLang="en-US" b="1" dirty="0" smtClean="0"/>
              <a:t>、</a:t>
            </a:r>
            <a:r>
              <a:rPr lang="en-US" b="1" dirty="0" smtClean="0"/>
              <a:t>ATP</a:t>
            </a:r>
            <a:r>
              <a:rPr lang="zh-CN" altLang="en-US" b="1" dirty="0" smtClean="0"/>
              <a:t>速度命令控制线</a:t>
            </a:r>
            <a:endParaRPr lang="zh-CN" altLang="en-US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905632" y="2028814"/>
          <a:ext cx="9989824" cy="1571636"/>
        </p:xfrm>
        <a:graphic>
          <a:graphicData uri="http://schemas.openxmlformats.org/presentationml/2006/ole">
            <p:oleObj spid="_x0000_s19457" r:id="rId3" imgW="6049899" imgH="946785" progId="Visio.Drawing.11">
              <p:embed/>
            </p:oleObj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977070" y="4243392"/>
          <a:ext cx="9715568" cy="2500330"/>
        </p:xfrm>
        <a:graphic>
          <a:graphicData uri="http://schemas.openxmlformats.org/presentationml/2006/ole">
            <p:oleObj spid="_x0000_s19459" r:id="rId4" imgW="5599938" imgH="1549908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7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基于数字轨道电路的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4" name="矩形 3"/>
          <p:cNvSpPr/>
          <p:nvPr/>
        </p:nvSpPr>
        <p:spPr>
          <a:xfrm>
            <a:off x="477004" y="1100120"/>
            <a:ext cx="215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、系统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结构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5" name="图片 4" descr="E:\NY\教材\吉林交通职业技术学院-信号基础\资料\国防-城市轨道交通列车运行控制\典型ATC\轨道电路ATC\轨道电路-7.jpg"/>
          <p:cNvPicPr/>
          <p:nvPr/>
        </p:nvPicPr>
        <p:blipFill>
          <a:blip r:embed="rId2" cstate="print"/>
          <a:srcRect l="36709" t="38436" r="7776" b="35774"/>
          <a:stretch>
            <a:fillRect/>
          </a:stretch>
        </p:blipFill>
        <p:spPr bwMode="auto">
          <a:xfrm>
            <a:off x="2048640" y="1814500"/>
            <a:ext cx="878687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7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基于数字轨道电路的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pic>
        <p:nvPicPr>
          <p:cNvPr id="3" name="图片 2" descr="E:\NY\教材\吉林交通职业技术学院-信号基础\资料\国防-城市轨道交通列车运行控制\典型ATC\轨道电路ATC\轨道电路-8.jpg"/>
          <p:cNvPicPr/>
          <p:nvPr/>
        </p:nvPicPr>
        <p:blipFill>
          <a:blip r:embed="rId2" cstate="print"/>
          <a:srcRect l="7766" t="13333" r="38057" b="66833"/>
          <a:stretch>
            <a:fillRect/>
          </a:stretch>
        </p:blipFill>
        <p:spPr bwMode="auto">
          <a:xfrm>
            <a:off x="1905764" y="2171690"/>
            <a:ext cx="8345020" cy="3929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477004" y="1100120"/>
            <a:ext cx="215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、系统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结构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7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基于数字轨道电路的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4" name="矩形 3"/>
          <p:cNvSpPr/>
          <p:nvPr/>
        </p:nvSpPr>
        <p:spPr>
          <a:xfrm>
            <a:off x="477004" y="1100120"/>
            <a:ext cx="220957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zh-CN" altLang="en-US" sz="2400" b="1" dirty="0" smtClean="0"/>
              <a:t>频率配置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252" y="1600186"/>
            <a:ext cx="11430080" cy="241848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3000"/>
              </a:lnSpc>
            </a:pPr>
            <a:r>
              <a:rPr lang="en-US" b="1" dirty="0" smtClean="0"/>
              <a:t>        FTGS </a:t>
            </a:r>
            <a:r>
              <a:rPr lang="en-US" b="1" dirty="0" smtClean="0"/>
              <a:t>917</a:t>
            </a:r>
            <a:r>
              <a:rPr lang="zh-CN" altLang="en-US" b="1" dirty="0" smtClean="0"/>
              <a:t>型轨道电路采用频移键控</a:t>
            </a:r>
            <a:r>
              <a:rPr lang="en-US" b="1" dirty="0" smtClean="0"/>
              <a:t>(FSK)</a:t>
            </a:r>
            <a:r>
              <a:rPr lang="zh-CN" altLang="en-US" b="1" dirty="0" smtClean="0"/>
              <a:t>方式，载频频率为</a:t>
            </a:r>
            <a:r>
              <a:rPr lang="en-US" b="1" dirty="0" smtClean="0"/>
              <a:t>9.5kHz -16.5kHz</a:t>
            </a:r>
            <a:r>
              <a:rPr lang="zh-CN" altLang="en-US" b="1" dirty="0" smtClean="0"/>
              <a:t>，间隔为</a:t>
            </a:r>
            <a:r>
              <a:rPr lang="en-US" b="1" dirty="0" smtClean="0"/>
              <a:t>1kHz</a:t>
            </a:r>
            <a:r>
              <a:rPr lang="zh-CN" altLang="en-US" b="1" dirty="0" smtClean="0"/>
              <a:t>，共有</a:t>
            </a:r>
            <a:r>
              <a:rPr lang="en-US" b="1" dirty="0" smtClean="0"/>
              <a:t>8</a:t>
            </a:r>
            <a:r>
              <a:rPr lang="zh-CN" altLang="en-US" b="1" dirty="0" smtClean="0"/>
              <a:t>种频率，由</a:t>
            </a:r>
            <a:r>
              <a:rPr lang="en-US" b="1" dirty="0" smtClean="0"/>
              <a:t>15</a:t>
            </a:r>
            <a:r>
              <a:rPr lang="zh-CN" altLang="en-US" b="1" dirty="0" smtClean="0"/>
              <a:t>个不同的位模式进行频率调制，频偏为</a:t>
            </a:r>
            <a:r>
              <a:rPr lang="en-US" b="1" dirty="0" smtClean="0"/>
              <a:t>64Hz</a:t>
            </a:r>
            <a:r>
              <a:rPr lang="zh-CN" altLang="en-US" b="1" dirty="0" smtClean="0"/>
              <a:t>。</a:t>
            </a:r>
          </a:p>
          <a:p>
            <a:pPr>
              <a:lnSpc>
                <a:spcPct val="123000"/>
              </a:lnSpc>
            </a:pPr>
            <a:r>
              <a:rPr lang="zh-CN" altLang="en-US" b="1" dirty="0" smtClean="0"/>
              <a:t>        位</a:t>
            </a:r>
            <a:r>
              <a:rPr lang="zh-CN" altLang="en-US" b="1" dirty="0" smtClean="0"/>
              <a:t>模式是以</a:t>
            </a:r>
            <a:r>
              <a:rPr lang="en-US" b="1" dirty="0" smtClean="0"/>
              <a:t>15ms</a:t>
            </a:r>
            <a:r>
              <a:rPr lang="zh-CN" altLang="en-US" b="1" dirty="0" smtClean="0"/>
              <a:t>为一位，</a:t>
            </a:r>
            <a:r>
              <a:rPr lang="en-US" b="1" dirty="0" smtClean="0"/>
              <a:t>+64Hz</a:t>
            </a:r>
            <a:r>
              <a:rPr lang="zh-CN" altLang="en-US" b="1" dirty="0" smtClean="0"/>
              <a:t>为“</a:t>
            </a:r>
            <a:r>
              <a:rPr lang="en-US" b="1" dirty="0" smtClean="0"/>
              <a:t>1</a:t>
            </a:r>
            <a:r>
              <a:rPr lang="zh-CN" altLang="en-US" b="1" dirty="0" smtClean="0"/>
              <a:t>”，</a:t>
            </a:r>
            <a:r>
              <a:rPr lang="en-US" b="1" dirty="0" smtClean="0"/>
              <a:t>-64Hz</a:t>
            </a:r>
            <a:r>
              <a:rPr lang="zh-CN" altLang="en-US" b="1" dirty="0" smtClean="0"/>
              <a:t>为“</a:t>
            </a:r>
            <a:r>
              <a:rPr lang="en-US" b="1" dirty="0" smtClean="0"/>
              <a:t>0</a:t>
            </a:r>
            <a:r>
              <a:rPr lang="zh-CN" altLang="en-US" b="1" dirty="0" smtClean="0"/>
              <a:t>”，构成最少</a:t>
            </a:r>
            <a:r>
              <a:rPr lang="en-US" b="1" dirty="0" smtClean="0"/>
              <a:t>4bit</a:t>
            </a:r>
            <a:r>
              <a:rPr lang="zh-CN" altLang="en-US" b="1" dirty="0" smtClean="0"/>
              <a:t>，最多</a:t>
            </a:r>
            <a:r>
              <a:rPr lang="en-US" b="1" dirty="0" smtClean="0"/>
              <a:t>8bit</a:t>
            </a:r>
            <a:r>
              <a:rPr lang="zh-CN" altLang="en-US" b="1" dirty="0" smtClean="0"/>
              <a:t>的数码组合。</a:t>
            </a:r>
            <a:r>
              <a:rPr lang="en-US" b="1" dirty="0" smtClean="0"/>
              <a:t>15</a:t>
            </a:r>
            <a:r>
              <a:rPr lang="zh-CN" altLang="en-US" b="1" dirty="0" smtClean="0"/>
              <a:t>种位模式为</a:t>
            </a:r>
            <a:r>
              <a:rPr lang="en-US" b="1" dirty="0" smtClean="0"/>
              <a:t>2.2</a:t>
            </a:r>
            <a:r>
              <a:rPr lang="zh-CN" altLang="en-US" b="1" dirty="0" smtClean="0"/>
              <a:t>、</a:t>
            </a:r>
            <a:r>
              <a:rPr lang="en-US" b="1" dirty="0" smtClean="0"/>
              <a:t>2.3</a:t>
            </a:r>
            <a:r>
              <a:rPr lang="zh-CN" altLang="en-US" b="1" dirty="0" smtClean="0"/>
              <a:t>、</a:t>
            </a:r>
            <a:r>
              <a:rPr lang="en-US" b="1" dirty="0" smtClean="0"/>
              <a:t>2.4</a:t>
            </a:r>
            <a:r>
              <a:rPr lang="zh-CN" altLang="en-US" b="1" dirty="0" smtClean="0"/>
              <a:t>、</a:t>
            </a:r>
            <a:r>
              <a:rPr lang="en-US" b="1" dirty="0" smtClean="0"/>
              <a:t>2 5</a:t>
            </a:r>
            <a:r>
              <a:rPr lang="zh-CN" altLang="en-US" b="1" dirty="0" smtClean="0"/>
              <a:t>、</a:t>
            </a:r>
            <a:r>
              <a:rPr lang="en-US" b="1" dirty="0" smtClean="0"/>
              <a:t>2.6</a:t>
            </a:r>
            <a:r>
              <a:rPr lang="zh-CN" altLang="en-US" b="1" dirty="0" smtClean="0"/>
              <a:t>、</a:t>
            </a:r>
            <a:r>
              <a:rPr lang="en-US" b="1" dirty="0" smtClean="0"/>
              <a:t>3 2</a:t>
            </a:r>
            <a:r>
              <a:rPr lang="zh-CN" altLang="en-US" b="1" dirty="0" smtClean="0"/>
              <a:t>、</a:t>
            </a:r>
            <a:r>
              <a:rPr lang="en-US" b="1" dirty="0" smtClean="0"/>
              <a:t>3.3</a:t>
            </a:r>
            <a:r>
              <a:rPr lang="zh-CN" altLang="en-US" b="1" dirty="0" smtClean="0"/>
              <a:t>、</a:t>
            </a:r>
            <a:r>
              <a:rPr lang="en-US" b="1" dirty="0" smtClean="0"/>
              <a:t>3 4</a:t>
            </a:r>
            <a:r>
              <a:rPr lang="zh-CN" altLang="en-US" b="1" dirty="0" smtClean="0"/>
              <a:t>、</a:t>
            </a:r>
            <a:r>
              <a:rPr lang="en-US" b="1" dirty="0" smtClean="0"/>
              <a:t>3.5</a:t>
            </a:r>
            <a:r>
              <a:rPr lang="zh-CN" altLang="en-US" b="1" dirty="0" smtClean="0"/>
              <a:t>、</a:t>
            </a:r>
            <a:r>
              <a:rPr lang="en-US" b="1" dirty="0" smtClean="0"/>
              <a:t>4.2</a:t>
            </a:r>
            <a:r>
              <a:rPr lang="zh-CN" altLang="en-US" b="1" dirty="0" smtClean="0"/>
              <a:t>、</a:t>
            </a:r>
            <a:r>
              <a:rPr lang="en-US" b="1" dirty="0" smtClean="0"/>
              <a:t>4 3</a:t>
            </a:r>
            <a:r>
              <a:rPr lang="zh-CN" altLang="en-US" b="1" dirty="0" smtClean="0"/>
              <a:t>、</a:t>
            </a:r>
            <a:r>
              <a:rPr lang="en-US" b="1" dirty="0" smtClean="0"/>
              <a:t>4.4</a:t>
            </a:r>
            <a:r>
              <a:rPr lang="zh-CN" altLang="en-US" b="1" dirty="0" smtClean="0"/>
              <a:t>、</a:t>
            </a:r>
            <a:r>
              <a:rPr lang="en-US" b="1" dirty="0" smtClean="0"/>
              <a:t>5.2</a:t>
            </a:r>
            <a:r>
              <a:rPr lang="zh-CN" altLang="en-US" b="1" dirty="0" smtClean="0"/>
              <a:t>、</a:t>
            </a:r>
            <a:r>
              <a:rPr lang="en-US" b="1" dirty="0" smtClean="0"/>
              <a:t>5.3</a:t>
            </a:r>
            <a:r>
              <a:rPr lang="zh-CN" altLang="en-US" b="1" dirty="0" smtClean="0"/>
              <a:t>、</a:t>
            </a:r>
            <a:r>
              <a:rPr lang="en-US" b="1" dirty="0" smtClean="0"/>
              <a:t>6 2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  <p:pic>
        <p:nvPicPr>
          <p:cNvPr id="6" name="图片 5" descr="E:\NY\教材\吉林交通职业技术学院-信号基础\资料\国防-城市轨道交通列车运行控制\典型ATC\轨道电路ATC\轨道电路-8.jpg"/>
          <p:cNvPicPr/>
          <p:nvPr/>
        </p:nvPicPr>
        <p:blipFill>
          <a:blip r:embed="rId2" cstate="print"/>
          <a:srcRect l="5057" t="53333" r="34203" b="26695"/>
          <a:stretch>
            <a:fillRect/>
          </a:stretch>
        </p:blipFill>
        <p:spPr bwMode="auto">
          <a:xfrm>
            <a:off x="2477268" y="3957640"/>
            <a:ext cx="7572428" cy="324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7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基于数字轨道电路的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477004" y="1100120"/>
            <a:ext cx="478720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zh-CN" altLang="en-US" sz="2400" b="1" dirty="0" smtClean="0"/>
              <a:t>从地面向车上所传输的信息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566" y="1814500"/>
            <a:ext cx="11215766" cy="470898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1</a:t>
            </a:r>
            <a:r>
              <a:rPr lang="zh-CN" altLang="en-US" b="1" dirty="0" smtClean="0"/>
              <a:t>）车站停车点（用以构成列车停站后开启车门的一个条件）。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2</a:t>
            </a:r>
            <a:r>
              <a:rPr lang="zh-CN" altLang="en-US" b="1" dirty="0" smtClean="0"/>
              <a:t>）列车运行方向。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3</a:t>
            </a:r>
            <a:r>
              <a:rPr lang="zh-CN" altLang="en-US" b="1" dirty="0" smtClean="0"/>
              <a:t>）开启哪一侧的车门（即车站站台的位置，左侧或右侧）。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4</a:t>
            </a:r>
            <a:r>
              <a:rPr lang="zh-CN" altLang="en-US" b="1" dirty="0" smtClean="0"/>
              <a:t>）下一段轨道电路的允许速度。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5</a:t>
            </a:r>
            <a:r>
              <a:rPr lang="zh-CN" altLang="en-US" b="1" dirty="0" smtClean="0"/>
              <a:t>）区间最大速度（取决于线路状态）。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6</a:t>
            </a:r>
            <a:r>
              <a:rPr lang="zh-CN" altLang="en-US" b="1" dirty="0" smtClean="0"/>
              <a:t>）下一段轨道电路区段的坡度。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7</a:t>
            </a:r>
            <a:r>
              <a:rPr lang="zh-CN" altLang="en-US" b="1" dirty="0" smtClean="0"/>
              <a:t>）至限速区间起始点的距离（指列车所在轨道电路区段的起始点至限速区间起始点的距离</a:t>
            </a:r>
            <a:r>
              <a:rPr lang="en-US" b="1" dirty="0" smtClean="0"/>
              <a:t>)</a:t>
            </a:r>
            <a:r>
              <a:rPr lang="zh-CN" altLang="en-US" b="1" dirty="0" smtClean="0"/>
              <a:t>。</a:t>
            </a:r>
            <a:endParaRPr lang="zh-CN" altLang="en-US" b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7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基于数字轨道电路的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477004" y="1100120"/>
            <a:ext cx="478720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zh-CN" altLang="en-US" sz="2400" b="1" dirty="0" smtClean="0"/>
              <a:t>从地面向车上所传输的信息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566" y="1957376"/>
            <a:ext cx="11215766" cy="41319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8</a:t>
            </a:r>
            <a:r>
              <a:rPr lang="zh-CN" altLang="en-US" b="1" dirty="0" smtClean="0"/>
              <a:t>）限速区间的允许速度。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9</a:t>
            </a:r>
            <a:r>
              <a:rPr lang="zh-CN" altLang="en-US" b="1" dirty="0" smtClean="0"/>
              <a:t>）目标距离（指列车所在轨道电路区段的起始点至日标点的距离）。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10</a:t>
            </a:r>
            <a:r>
              <a:rPr lang="zh-CN" altLang="en-US" b="1" dirty="0" smtClean="0"/>
              <a:t>）目标速度（目标点的允许速度，如目标点为停车点，则目标速度为零）。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11</a:t>
            </a:r>
            <a:r>
              <a:rPr lang="zh-CN" altLang="en-US" b="1" dirty="0" smtClean="0"/>
              <a:t>）列车所在轨道电路的编号。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12</a:t>
            </a:r>
            <a:r>
              <a:rPr lang="zh-CN" altLang="en-US" b="1" dirty="0" smtClean="0"/>
              <a:t>）列车所在轨道电路的长度。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13</a:t>
            </a:r>
            <a:r>
              <a:rPr lang="zh-CN" altLang="en-US" b="1" dirty="0" smtClean="0"/>
              <a:t>）下一段轨道电路的编号。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b="1" dirty="0" smtClean="0"/>
              <a:t>14</a:t>
            </a:r>
            <a:r>
              <a:rPr lang="zh-CN" altLang="en-US" b="1" dirty="0" smtClean="0"/>
              <a:t>）下一段轨道电路的载频频率（用于车载设备预调谐）。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7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基于数字轨道电路的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477004" y="1100120"/>
            <a:ext cx="575381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zh-CN" altLang="en-US" sz="2400" b="1" dirty="0" smtClean="0"/>
              <a:t>车载设备的自动调谐（频率跟踪）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4" name="图片 3" descr="E:\NY\教材\吉林交通职业技术学院-信号基础\资料\国防-城市轨道交通列车运行控制\典型ATC\轨道电路ATC\轨道电路-9.jpg"/>
          <p:cNvPicPr/>
          <p:nvPr/>
        </p:nvPicPr>
        <p:blipFill>
          <a:blip r:embed="rId2" cstate="print"/>
          <a:srcRect l="41772" t="75541" r="15732" b="7987"/>
          <a:stretch>
            <a:fillRect/>
          </a:stretch>
        </p:blipFill>
        <p:spPr bwMode="auto">
          <a:xfrm>
            <a:off x="1262822" y="1885938"/>
            <a:ext cx="907262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7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基于数字轨道电路的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477004" y="1100120"/>
            <a:ext cx="575381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zh-CN" altLang="en-US" sz="2400" b="1" dirty="0" smtClean="0"/>
              <a:t>车载设备的自动调谐（频率跟踪）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619880" y="1957376"/>
          <a:ext cx="11015238" cy="3643338"/>
        </p:xfrm>
        <a:graphic>
          <a:graphicData uri="http://schemas.openxmlformats.org/presentationml/2006/ole">
            <p:oleObj spid="_x0000_s21505" r:id="rId3" imgW="5038344" imgH="1663827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系统应用</a:t>
            </a:r>
          </a:p>
        </p:txBody>
      </p:sp>
      <p:pic>
        <p:nvPicPr>
          <p:cNvPr id="3" name="图片 2" descr="C:\Users\Administrator\AppData\Roaming\Tencent\Users\603359521\QQ\WinTemp\RichOle\$7CEHTSJ3@C@_V%H`KU}Z1B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5698" y="885806"/>
            <a:ext cx="9429816" cy="567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4477532" y="6723846"/>
            <a:ext cx="284879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US&amp;S ATC</a:t>
            </a:r>
            <a:r>
              <a:rPr lang="zh-CN" altLang="en-US" b="1" dirty="0" smtClean="0"/>
              <a:t>系统框图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2690" y="1314434"/>
            <a:ext cx="5500726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 smtClean="0"/>
              <a:t>（</a:t>
            </a:r>
            <a:r>
              <a:rPr lang="en-US" b="1" dirty="0" smtClean="0"/>
              <a:t>1</a:t>
            </a:r>
            <a:r>
              <a:rPr lang="zh-CN" altLang="en-US" b="1" dirty="0" smtClean="0"/>
              <a:t>）</a:t>
            </a:r>
            <a:r>
              <a:rPr lang="en-US" b="1" dirty="0" smtClean="0"/>
              <a:t>TP</a:t>
            </a:r>
            <a:r>
              <a:rPr lang="zh-CN" altLang="en-US" b="1" dirty="0" smtClean="0"/>
              <a:t>设备包括：轨旁设备、车载设备和同步环线</a:t>
            </a:r>
            <a:r>
              <a:rPr lang="en-US" b="1" dirty="0" smtClean="0"/>
              <a:t>(SYN)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zh-CN" altLang="en-US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 smtClean="0"/>
              <a:t>（</a:t>
            </a:r>
            <a:r>
              <a:rPr lang="en-US" b="1" dirty="0" smtClean="0"/>
              <a:t>2</a:t>
            </a:r>
            <a:r>
              <a:rPr lang="zh-CN" altLang="en-US" b="1" dirty="0" smtClean="0"/>
              <a:t>）</a:t>
            </a:r>
            <a:r>
              <a:rPr lang="en-US" b="1" dirty="0" smtClean="0"/>
              <a:t>ATO</a:t>
            </a:r>
            <a:r>
              <a:rPr lang="zh-CN" altLang="en-US" b="1" dirty="0" smtClean="0"/>
              <a:t>设备包括：轨旁设备、车载设备和车</a:t>
            </a:r>
            <a:r>
              <a:rPr lang="en-US" altLang="zh-CN" b="1" dirty="0" smtClean="0"/>
              <a:t>—</a:t>
            </a:r>
            <a:r>
              <a:rPr lang="zh-CN" altLang="en-US" b="1" dirty="0" smtClean="0"/>
              <a:t>地通信环线</a:t>
            </a:r>
            <a:r>
              <a:rPr lang="en-US" b="1" dirty="0" smtClean="0"/>
              <a:t>(PTI)</a:t>
            </a:r>
            <a:r>
              <a:rPr lang="zh-CN" altLang="en-US" b="1" dirty="0" smtClean="0"/>
              <a:t>。</a:t>
            </a:r>
            <a:endParaRPr lang="zh-CN" altLang="en-US" b="1" dirty="0" smtClean="0"/>
          </a:p>
        </p:txBody>
      </p:sp>
      <p:sp>
        <p:nvSpPr>
          <p:cNvPr id="3" name="矩形 2"/>
          <p:cNvSpPr/>
          <p:nvPr/>
        </p:nvSpPr>
        <p:spPr>
          <a:xfrm>
            <a:off x="977070" y="242864"/>
            <a:ext cx="565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基于轨道电路的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系统应用</a:t>
            </a:r>
          </a:p>
        </p:txBody>
      </p:sp>
      <p:pic>
        <p:nvPicPr>
          <p:cNvPr id="4" name="图片 3" descr="C:\Users\Administrator\AppData\Roaming\Tencent\Users\603359521\QQ\WinTemp\RichOle\$7CEHTSJ3@C@_V%H`KU}Z1B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0606" y="957244"/>
            <a:ext cx="585791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262690" y="4600582"/>
            <a:ext cx="1135864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 smtClean="0"/>
              <a:t>（</a:t>
            </a:r>
            <a:r>
              <a:rPr lang="en-US" b="1" dirty="0" smtClean="0"/>
              <a:t>3</a:t>
            </a:r>
            <a:r>
              <a:rPr lang="zh-CN" altLang="en-US" b="1" dirty="0" smtClean="0"/>
              <a:t>）</a:t>
            </a:r>
            <a:r>
              <a:rPr lang="en-US" b="1" dirty="0" smtClean="0"/>
              <a:t>ATS</a:t>
            </a:r>
            <a:r>
              <a:rPr lang="zh-CN" altLang="en-US" b="1" dirty="0" smtClean="0"/>
              <a:t>设备包括：系统管理器</a:t>
            </a:r>
            <a:r>
              <a:rPr lang="en-US" b="1" dirty="0" smtClean="0"/>
              <a:t>(ADM)</a:t>
            </a:r>
            <a:r>
              <a:rPr lang="zh-CN" altLang="en-US" b="1" dirty="0" smtClean="0"/>
              <a:t>、通信服务器</a:t>
            </a:r>
            <a:r>
              <a:rPr lang="en-US" b="1" dirty="0" smtClean="0"/>
              <a:t>(COM)</a:t>
            </a:r>
            <a:r>
              <a:rPr lang="zh-CN" altLang="en-US" b="1" dirty="0" smtClean="0"/>
              <a:t>、人机接口</a:t>
            </a:r>
            <a:r>
              <a:rPr lang="en-US" b="1" dirty="0" smtClean="0"/>
              <a:t>(MMI)</a:t>
            </a:r>
            <a:r>
              <a:rPr lang="zh-CN" altLang="en-US" b="1" dirty="0" smtClean="0"/>
              <a:t>、打印服务器、打印机、维护操作台</a:t>
            </a:r>
            <a:r>
              <a:rPr lang="en-US" b="1" dirty="0" smtClean="0"/>
              <a:t>(SO)</a:t>
            </a:r>
            <a:r>
              <a:rPr lang="zh-CN" altLang="en-US" b="1" dirty="0" smtClean="0"/>
              <a:t>、过程耦合单元</a:t>
            </a:r>
            <a:r>
              <a:rPr lang="en-US" b="1" dirty="0" smtClean="0"/>
              <a:t>(PCU)</a:t>
            </a:r>
            <a:r>
              <a:rPr lang="zh-CN" altLang="en-US" b="1" dirty="0" smtClean="0"/>
              <a:t>、模拟表示盘、演示系统</a:t>
            </a:r>
            <a:r>
              <a:rPr lang="en-US" b="1" dirty="0" smtClean="0"/>
              <a:t>(DS)</a:t>
            </a:r>
            <a:r>
              <a:rPr lang="zh-CN" altLang="en-US" b="1" dirty="0" smtClean="0"/>
              <a:t>、时刻表编辑器</a:t>
            </a:r>
            <a:r>
              <a:rPr lang="en-US" b="1" dirty="0" smtClean="0"/>
              <a:t>(TTE)</a:t>
            </a:r>
            <a:r>
              <a:rPr lang="zh-CN" altLang="en-US" b="1" dirty="0" smtClean="0"/>
              <a:t>、局域网</a:t>
            </a:r>
            <a:r>
              <a:rPr lang="en-US" b="1" dirty="0" smtClean="0"/>
              <a:t>(LAN)</a:t>
            </a:r>
            <a:r>
              <a:rPr lang="zh-CN" altLang="en-US" b="1" dirty="0" smtClean="0"/>
              <a:t>、不间断电源</a:t>
            </a:r>
            <a:r>
              <a:rPr lang="en-US" b="1" dirty="0" smtClean="0"/>
              <a:t>(UPS)</a:t>
            </a:r>
            <a:r>
              <a:rPr lang="zh-CN" altLang="en-US" b="1" dirty="0" smtClean="0"/>
              <a:t>、局部控制盘</a:t>
            </a:r>
            <a:r>
              <a:rPr lang="en-US" b="1" dirty="0" smtClean="0"/>
              <a:t>(LCP)</a:t>
            </a:r>
            <a:r>
              <a:rPr lang="zh-CN" altLang="en-US" b="1" dirty="0" smtClean="0"/>
              <a:t>、乘客向导信息系统</a:t>
            </a:r>
            <a:r>
              <a:rPr lang="en-US" b="1" dirty="0" smtClean="0"/>
              <a:t>(PIIS)</a:t>
            </a:r>
            <a:r>
              <a:rPr lang="zh-CN" altLang="en-US" b="1" dirty="0" smtClean="0"/>
              <a:t>、列车到达时刻显示器</a:t>
            </a:r>
            <a:r>
              <a:rPr lang="en-US" b="1" dirty="0" smtClean="0"/>
              <a:t>(ATI)</a:t>
            </a:r>
            <a:r>
              <a:rPr lang="zh-CN" altLang="en-US" b="1" dirty="0" smtClean="0"/>
              <a:t>、列车发车时刻显示器</a:t>
            </a:r>
            <a:r>
              <a:rPr lang="en-US" b="1" dirty="0" smtClean="0"/>
              <a:t>(DTI)</a:t>
            </a:r>
            <a:r>
              <a:rPr lang="zh-CN" altLang="en-US" b="1" dirty="0" smtClean="0"/>
              <a:t>等。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106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第五章  列车自动控制系统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048640" y="3171822"/>
            <a:ext cx="7786742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5.5 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基于轨道电路的</a:t>
            </a: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ATC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系统</a:t>
            </a:r>
            <a:endParaRPr lang="zh-CN" altLang="en-US" sz="3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上凸带形 2"/>
          <p:cNvSpPr/>
          <p:nvPr/>
        </p:nvSpPr>
        <p:spPr>
          <a:xfrm>
            <a:off x="3000364" y="2357430"/>
            <a:ext cx="5406258" cy="457202"/>
          </a:xfrm>
          <a:prstGeom prst="ribbon2">
            <a:avLst>
              <a:gd name="adj1" fmla="val 33333"/>
              <a:gd name="adj2" fmla="val 69242"/>
            </a:avLst>
          </a:prstGeom>
          <a:effectLst>
            <a:outerShdw blurRad="38100" dist="25400" dir="5400000" algn="t" rotWithShape="0">
              <a:srgbClr val="000000">
                <a:alpha val="50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1714" y="1743062"/>
            <a:ext cx="3604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课堂小结</a:t>
            </a:r>
            <a:endParaRPr lang="zh-CN" altLang="en-US" sz="3200" b="1" dirty="0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上凸带形 4"/>
          <p:cNvSpPr/>
          <p:nvPr/>
        </p:nvSpPr>
        <p:spPr>
          <a:xfrm>
            <a:off x="3000364" y="4572008"/>
            <a:ext cx="5406258" cy="457202"/>
          </a:xfrm>
          <a:prstGeom prst="ribbon2">
            <a:avLst>
              <a:gd name="adj1" fmla="val 33333"/>
              <a:gd name="adj2" fmla="val 69242"/>
            </a:avLst>
          </a:prstGeom>
          <a:effectLst>
            <a:outerShdw blurRad="38100" dist="25400" dir="5400000" algn="t" rotWithShape="0">
              <a:srgbClr val="000000">
                <a:alpha val="50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3152" y="4029078"/>
            <a:ext cx="3604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课堂作业</a:t>
            </a:r>
            <a:endParaRPr lang="zh-CN" altLang="en-US" sz="3200" b="1" dirty="0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矩形 89"/>
          <p:cNvSpPr/>
          <p:nvPr/>
        </p:nvSpPr>
        <p:spPr>
          <a:xfrm>
            <a:off x="1" y="4235006"/>
            <a:ext cx="12241213" cy="23897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168282" y="4541394"/>
            <a:ext cx="7870457" cy="90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ctr"/>
            <a:r>
              <a:rPr lang="en-US" altLang="zh-CN" sz="4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</p:txBody>
      </p:sp>
      <p:grpSp>
        <p:nvGrpSpPr>
          <p:cNvPr id="3" name="组合 24"/>
          <p:cNvGrpSpPr/>
          <p:nvPr/>
        </p:nvGrpSpPr>
        <p:grpSpPr>
          <a:xfrm>
            <a:off x="3873347" y="5390563"/>
            <a:ext cx="4484395" cy="87267"/>
            <a:chOff x="2768751" y="4109175"/>
            <a:chExt cx="3349775" cy="62334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2799918" y="4140342"/>
              <a:ext cx="32874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2768751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056192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867430" y="5509056"/>
            <a:ext cx="2463951" cy="3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dist"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</a:t>
            </a:r>
          </a:p>
        </p:txBody>
      </p:sp>
      <p:grpSp>
        <p:nvGrpSpPr>
          <p:cNvPr id="4" name="组合 33"/>
          <p:cNvGrpSpPr/>
          <p:nvPr/>
        </p:nvGrpSpPr>
        <p:grpSpPr>
          <a:xfrm>
            <a:off x="4918690" y="5996003"/>
            <a:ext cx="440396" cy="460557"/>
            <a:chOff x="3543574" y="4265651"/>
            <a:chExt cx="414516" cy="414516"/>
          </a:xfrm>
        </p:grpSpPr>
        <p:sp>
          <p:nvSpPr>
            <p:cNvPr id="35" name="椭圆 34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" name="组合 35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组合 38"/>
          <p:cNvGrpSpPr/>
          <p:nvPr/>
        </p:nvGrpSpPr>
        <p:grpSpPr>
          <a:xfrm>
            <a:off x="5565616" y="5996003"/>
            <a:ext cx="440396" cy="460557"/>
            <a:chOff x="4102125" y="4265651"/>
            <a:chExt cx="414516" cy="414516"/>
          </a:xfrm>
        </p:grpSpPr>
        <p:sp>
          <p:nvSpPr>
            <p:cNvPr id="40" name="椭圆 39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" name="组合 40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42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组合 47"/>
          <p:cNvGrpSpPr/>
          <p:nvPr/>
        </p:nvGrpSpPr>
        <p:grpSpPr>
          <a:xfrm>
            <a:off x="6890813" y="5996003"/>
            <a:ext cx="440396" cy="460557"/>
            <a:chOff x="5181486" y="4265651"/>
            <a:chExt cx="414516" cy="414516"/>
          </a:xfrm>
        </p:grpSpPr>
        <p:sp>
          <p:nvSpPr>
            <p:cNvPr id="49" name="椭圆 48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9" name="组合 49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51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" name="组合 59"/>
          <p:cNvGrpSpPr/>
          <p:nvPr/>
        </p:nvGrpSpPr>
        <p:grpSpPr>
          <a:xfrm>
            <a:off x="6226669" y="5996003"/>
            <a:ext cx="440396" cy="460557"/>
            <a:chOff x="4626437" y="4265651"/>
            <a:chExt cx="414516" cy="414516"/>
          </a:xfrm>
        </p:grpSpPr>
        <p:sp>
          <p:nvSpPr>
            <p:cNvPr id="61" name="椭圆 60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61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63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048772" y="2386004"/>
            <a:ext cx="6051338" cy="802721"/>
          </a:xfrm>
          <a:prstGeom prst="rect">
            <a:avLst/>
          </a:prstGeom>
          <a:noFill/>
        </p:spPr>
        <p:txBody>
          <a:bodyPr wrap="square" lIns="124398" tIns="62199" rIns="124398" bIns="62199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敬  请  批  评  指  正</a:t>
            </a:r>
            <a:endParaRPr lang="en-US" altLang="zh-CN" sz="4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8634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掌握基于轨道电路的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ATC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系统概念及特点；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了解基于模拟轨道轨道电路的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ATC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了解基于数字轨道轨道电路的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ATC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了解基于轨道电路的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ATC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系统的应用情况。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能完成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ATC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系统集中控制功能操作；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能完成联锁集中站控制功能操作及简单故障处理；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能利用列控仿真系统对对道电路“红光带”故障进行处理；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能利用列控仿真系统对道岔故障进行处理</a:t>
            </a:r>
            <a:r>
              <a:rPr lang="zh-CN" altLang="en-US" sz="2000" dirty="0" smtClean="0"/>
              <a:t>。</a:t>
            </a:r>
            <a:endParaRPr lang="zh-CN" altLang="en-US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2822" y="314302"/>
            <a:ext cx="5613719" cy="556500"/>
          </a:xfrm>
          <a:prstGeom prst="rect">
            <a:avLst/>
          </a:prstGeom>
        </p:spPr>
        <p:txBody>
          <a:bodyPr wrap="none" lIns="124398" tIns="62199" rIns="124398" bIns="62199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一、基于轨道电路的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系统概述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9880" y="1385872"/>
            <a:ext cx="11287204" cy="18235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基于轨道电路的</a:t>
            </a:r>
            <a:r>
              <a:rPr lang="en-US" b="1" dirty="0" smtClean="0"/>
              <a:t>ATC</a:t>
            </a:r>
            <a:r>
              <a:rPr lang="zh-CN" altLang="en-US" b="1" dirty="0" smtClean="0"/>
              <a:t>系统以</a:t>
            </a:r>
            <a:r>
              <a:rPr lang="zh-CN" altLang="en-US" b="1" dirty="0" smtClean="0">
                <a:solidFill>
                  <a:srgbClr val="FF0000"/>
                </a:solidFill>
              </a:rPr>
              <a:t>钢轨</a:t>
            </a:r>
            <a:r>
              <a:rPr lang="zh-CN" altLang="en-US" b="1" dirty="0" smtClean="0"/>
              <a:t>作为信息传输的通道，当前主要有</a:t>
            </a:r>
            <a:r>
              <a:rPr lang="zh-CN" altLang="en-US" b="1" dirty="0" smtClean="0">
                <a:solidFill>
                  <a:srgbClr val="0303EB"/>
                </a:solidFill>
              </a:rPr>
              <a:t>模拟轨道电路制式</a:t>
            </a:r>
            <a:r>
              <a:rPr lang="zh-CN" altLang="en-US" b="1" dirty="0" smtClean="0"/>
              <a:t>和</a:t>
            </a:r>
            <a:r>
              <a:rPr lang="zh-CN" altLang="en-US" b="1" dirty="0" smtClean="0">
                <a:solidFill>
                  <a:srgbClr val="0303EB"/>
                </a:solidFill>
              </a:rPr>
              <a:t>数字编码轨道电路制式</a:t>
            </a:r>
            <a:r>
              <a:rPr lang="zh-CN" altLang="en-US" b="1" dirty="0" smtClean="0"/>
              <a:t>两类，其中绝大多数是数字编码轨道电路制式的</a:t>
            </a:r>
            <a:r>
              <a:rPr lang="en-US" b="1" dirty="0" smtClean="0"/>
              <a:t>ATC</a:t>
            </a:r>
            <a:r>
              <a:rPr lang="zh-CN" altLang="en-US" b="1" dirty="0" smtClean="0"/>
              <a:t>系统。</a:t>
            </a:r>
            <a:endParaRPr lang="zh-CN" altLang="en-US" b="1" dirty="0"/>
          </a:p>
        </p:txBody>
      </p:sp>
      <p:sp>
        <p:nvSpPr>
          <p:cNvPr id="5" name="矩形 4"/>
          <p:cNvSpPr/>
          <p:nvPr/>
        </p:nvSpPr>
        <p:spPr>
          <a:xfrm>
            <a:off x="262690" y="3457574"/>
            <a:ext cx="11715832" cy="3056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b="1" dirty="0" smtClean="0"/>
              <a:t>（</a:t>
            </a:r>
            <a:r>
              <a:rPr lang="en-US" b="1" dirty="0" smtClean="0"/>
              <a:t>1</a:t>
            </a:r>
            <a:r>
              <a:rPr lang="zh-CN" altLang="en-US" b="1" dirty="0" smtClean="0"/>
              <a:t>）轨道电路限制了列车位置检测的精度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b="1" dirty="0" smtClean="0"/>
              <a:t>（</a:t>
            </a:r>
            <a:r>
              <a:rPr lang="en-US" b="1" dirty="0" smtClean="0"/>
              <a:t>2</a:t>
            </a:r>
            <a:r>
              <a:rPr lang="zh-CN" altLang="en-US" b="1" dirty="0" smtClean="0"/>
              <a:t>）传输信息量有限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b="1" dirty="0" smtClean="0"/>
              <a:t>（</a:t>
            </a:r>
            <a:r>
              <a:rPr lang="en-US" b="1" dirty="0" smtClean="0"/>
              <a:t>3</a:t>
            </a:r>
            <a:r>
              <a:rPr lang="zh-CN" altLang="en-US" b="1" dirty="0" smtClean="0"/>
              <a:t>）轨道电路易受到天气、地理环境及电磁环境等的影响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b="1" dirty="0" smtClean="0"/>
              <a:t>（</a:t>
            </a:r>
            <a:r>
              <a:rPr lang="en-US" b="1" dirty="0" smtClean="0"/>
              <a:t>4</a:t>
            </a:r>
            <a:r>
              <a:rPr lang="zh-CN" altLang="en-US" b="1" dirty="0" smtClean="0"/>
              <a:t>）轨道电路无法实现车对地的通信，列车相关信息无法有效传送给地面设备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77070" y="242864"/>
            <a:ext cx="565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二、基于模拟轨道电路的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9" name="矩形 8"/>
          <p:cNvSpPr/>
          <p:nvPr/>
        </p:nvSpPr>
        <p:spPr>
          <a:xfrm>
            <a:off x="262690" y="1171558"/>
            <a:ext cx="3705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、轨道电路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的频率配置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3" name="图片 12" descr="E:\NY\教材\吉林交通职业技术学院-信号基础\资料\国防-城市轨道交通列车运行控制\典型ATC\轨道电路ATC\轨道电路-3.jpg"/>
          <p:cNvPicPr/>
          <p:nvPr/>
        </p:nvPicPr>
        <p:blipFill>
          <a:blip r:embed="rId2" cstate="print"/>
          <a:srcRect l="33273" t="31458" b="35166"/>
          <a:stretch>
            <a:fillRect/>
          </a:stretch>
        </p:blipFill>
        <p:spPr bwMode="auto">
          <a:xfrm>
            <a:off x="2120078" y="1671624"/>
            <a:ext cx="792961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二、基于模拟轨道电路的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262690" y="1171558"/>
            <a:ext cx="3705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、轨道电路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的频率配置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4" name="图片 3" descr="E:\NY\教材\吉林交通职业技术学院-信号基础\资料\国防-城市轨道交通列车运行控制\典型ATC\轨道电路ATC\轨道电路-3.jpg"/>
          <p:cNvPicPr/>
          <p:nvPr/>
        </p:nvPicPr>
        <p:blipFill>
          <a:blip r:embed="rId2" cstate="print"/>
          <a:srcRect l="39964" t="67391" r="10307" b="19054"/>
          <a:stretch>
            <a:fillRect/>
          </a:stretch>
        </p:blipFill>
        <p:spPr bwMode="auto">
          <a:xfrm>
            <a:off x="1405698" y="2243128"/>
            <a:ext cx="892975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二、基于模拟轨道电路的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262690" y="1171558"/>
            <a:ext cx="3705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、轨道电路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的频率配置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4" name="图片 3" descr="E:\NY\教材\吉林交通职业技术学院-信号基础\资料\国防-城市轨道交通列车运行控制\典型ATC\轨道电路ATC\轨道电路-4.jpg"/>
          <p:cNvPicPr/>
          <p:nvPr/>
        </p:nvPicPr>
        <p:blipFill>
          <a:blip r:embed="rId2" cstate="print"/>
          <a:srcRect l="2712" t="7438" r="32984" b="70083"/>
          <a:stretch>
            <a:fillRect/>
          </a:stretch>
        </p:blipFill>
        <p:spPr bwMode="auto">
          <a:xfrm>
            <a:off x="1405698" y="1957376"/>
            <a:ext cx="992988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二、基于模拟轨道电路的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262690" y="1171558"/>
            <a:ext cx="3705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、轨道电路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的频率配置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05632" y="2886070"/>
          <a:ext cx="9787008" cy="2943245"/>
        </p:xfrm>
        <a:graphic>
          <a:graphicData uri="http://schemas.openxmlformats.org/drawingml/2006/table">
            <a:tbl>
              <a:tblPr/>
              <a:tblGrid>
                <a:gridCol w="2446752"/>
                <a:gridCol w="2446752"/>
                <a:gridCol w="2446752"/>
                <a:gridCol w="2446752"/>
              </a:tblGrid>
              <a:tr h="5886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C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调制频率</a:t>
                      </a:r>
                      <a:endParaRPr lang="zh-CN" sz="2000" b="1" kern="100" dirty="0">
                        <a:solidFill>
                          <a:srgbClr val="C00000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C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限制速度（</a:t>
                      </a:r>
                      <a:r>
                        <a:rPr lang="en-US" sz="2000" b="1" kern="100" dirty="0">
                          <a:solidFill>
                            <a:srgbClr val="C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km/h</a:t>
                      </a:r>
                      <a:r>
                        <a:rPr lang="zh-CN" sz="2000" b="1" kern="100" dirty="0">
                          <a:solidFill>
                            <a:srgbClr val="C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endParaRPr lang="zh-CN" sz="2000" b="1" kern="100" dirty="0">
                        <a:solidFill>
                          <a:srgbClr val="C00000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C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调制频率</a:t>
                      </a:r>
                      <a:endParaRPr lang="zh-CN" sz="2000" b="1" kern="100" dirty="0">
                        <a:solidFill>
                          <a:srgbClr val="C00000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C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限制速度（</a:t>
                      </a:r>
                      <a:r>
                        <a:rPr lang="en-US" sz="2000" b="1" kern="100" dirty="0">
                          <a:solidFill>
                            <a:srgbClr val="C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km/h</a:t>
                      </a:r>
                      <a:r>
                        <a:rPr lang="zh-CN" sz="2000" b="1" kern="100" dirty="0">
                          <a:solidFill>
                            <a:srgbClr val="C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endParaRPr lang="zh-CN" sz="2000" b="1" kern="100" dirty="0">
                        <a:solidFill>
                          <a:srgbClr val="C00000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6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6.83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限速</a:t>
                      </a: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20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15.30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限速</a:t>
                      </a: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65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6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8.31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限速</a:t>
                      </a: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18.14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限速</a:t>
                      </a: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80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6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10.10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限速</a:t>
                      </a: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45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4.5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左车门控制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6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12.43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限速</a:t>
                      </a: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55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5.54</a:t>
                      </a:r>
                      <a:endParaRPr lang="zh-CN" sz="20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Times New Roman"/>
                          <a:ea typeface="宋体"/>
                          <a:cs typeface="Times New Roman"/>
                        </a:rPr>
                        <a:t>右车门控制</a:t>
                      </a:r>
                      <a:endParaRPr lang="zh-CN" sz="20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905632" y="2028814"/>
            <a:ext cx="1000132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303EB"/>
                </a:solidFill>
              </a:rPr>
              <a:t>速度命今调制频率与限制速度的对应关系（载频频率</a:t>
            </a:r>
            <a:r>
              <a:rPr lang="en-US" b="1" dirty="0" smtClean="0">
                <a:solidFill>
                  <a:srgbClr val="0303EB"/>
                </a:solidFill>
              </a:rPr>
              <a:t>2250Hz</a:t>
            </a:r>
            <a:r>
              <a:rPr lang="zh-CN" altLang="en-US" b="1" dirty="0" smtClean="0">
                <a:solidFill>
                  <a:srgbClr val="0303EB"/>
                </a:solidFill>
              </a:rPr>
              <a:t>）</a:t>
            </a:r>
            <a:endParaRPr lang="zh-CN" altLang="en-US" b="1" dirty="0">
              <a:solidFill>
                <a:srgbClr val="0303EB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7070" y="242864"/>
            <a:ext cx="565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二、基于模拟轨道电路的</a:t>
            </a:r>
            <a:r>
              <a:rPr lang="en-US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ATC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3" name="矩形 2"/>
          <p:cNvSpPr/>
          <p:nvPr/>
        </p:nvSpPr>
        <p:spPr>
          <a:xfrm>
            <a:off x="262690" y="1171558"/>
            <a:ext cx="253178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8288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zh-CN" altLang="en-US" sz="2400" b="1" dirty="0" smtClean="0"/>
              <a:t>阻抗连接器</a:t>
            </a:r>
            <a:endParaRPr lang="zh-CN" altLang="en-US" sz="2400" dirty="0" smtClean="0">
              <a:solidFill>
                <a:prstClr val="black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5" name="图片 4" descr="E:\NY\教材\吉林交通职业技术学院-信号基础\资料\国防-城市轨道交通列车运行控制\典型ATC\轨道电路ATC\轨道电路-5.jpg"/>
          <p:cNvPicPr/>
          <p:nvPr/>
        </p:nvPicPr>
        <p:blipFill>
          <a:blip r:embed="rId2" cstate="print"/>
          <a:srcRect l="31826" t="20367" r="4340" b="37062"/>
          <a:stretch>
            <a:fillRect/>
          </a:stretch>
        </p:blipFill>
        <p:spPr bwMode="auto">
          <a:xfrm>
            <a:off x="3120210" y="1385872"/>
            <a:ext cx="707236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1"/>
  <p:tag name="ISPRING_ULTRA_SCORM_SLIDE_COUNT" val="1"/>
</p:tagLst>
</file>

<file path=ppt/theme/theme1.xml><?xml version="1.0" encoding="utf-8"?>
<a:theme xmlns:a="http://schemas.openxmlformats.org/drawingml/2006/main" name="Office 主题">
  <a:themeElements>
    <a:clrScheme name="自定义 2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EEE"/>
      </a:accent1>
      <a:accent2>
        <a:srgbClr val="E83828"/>
      </a:accent2>
      <a:accent3>
        <a:srgbClr val="72CD4F"/>
      </a:accent3>
      <a:accent4>
        <a:srgbClr val="FE9800"/>
      </a:accent4>
      <a:accent5>
        <a:srgbClr val="7F7F7F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7229</TotalTime>
  <Words>976</Words>
  <Application>Microsoft Office PowerPoint</Application>
  <PresentationFormat>自定义</PresentationFormat>
  <Paragraphs>100</Paragraphs>
  <Slides>21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Office 主题</vt:lpstr>
      <vt:lpstr>Visio.Drawing.11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Administrator</cp:lastModifiedBy>
  <cp:revision>790</cp:revision>
  <dcterms:created xsi:type="dcterms:W3CDTF">2015-10-16T03:54:15Z</dcterms:created>
  <dcterms:modified xsi:type="dcterms:W3CDTF">2019-05-11T07:38:15Z</dcterms:modified>
</cp:coreProperties>
</file>